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1307" r:id="rId2"/>
    <p:sldId id="1308" r:id="rId3"/>
    <p:sldId id="1309" r:id="rId4"/>
    <p:sldId id="1310" r:id="rId5"/>
    <p:sldId id="1311" r:id="rId6"/>
    <p:sldId id="1312" r:id="rId7"/>
    <p:sldId id="1313" r:id="rId8"/>
    <p:sldId id="1314" r:id="rId9"/>
    <p:sldId id="1315" r:id="rId10"/>
    <p:sldId id="1316" r:id="rId11"/>
    <p:sldId id="1317" r:id="rId12"/>
    <p:sldId id="1318" r:id="rId13"/>
    <p:sldId id="1319" r:id="rId14"/>
    <p:sldId id="1320" r:id="rId15"/>
    <p:sldId id="1321" r:id="rId16"/>
    <p:sldId id="1322" r:id="rId17"/>
    <p:sldId id="1323" r:id="rId18"/>
    <p:sldId id="132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130" indent="-300829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662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0922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357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4960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25644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01681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7771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4957B55-1C8F-4DA0-B87F-FF4D4106438A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4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B71F0F02-D238-4134-8ECF-CF1F746DA9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82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cs typeface="Calibri"/>
              </a:rPr>
              <a:t>Suggest taxpayers enter estimated payment schedule on their 2019 calendar.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937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B71F0F02-D238-4134-8ECF-CF1F746DA9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4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42AA5CA-AFE0-4BAE-8843-5FCAA7FFA7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9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B71F0F02-D238-4134-8ECF-CF1F746DA9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3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With 2018 tax law change, no tax</a:t>
            </a:r>
            <a:r>
              <a:rPr lang="en-US" b="1" baseline="0" dirty="0"/>
              <a:t> relief available for repayments of income less than $3,000 that was taxed in a prior year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F6AEA5A-1E2B-4EBD-B9CE-C3911F3987F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0933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scope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F6AEA5A-1E2B-4EBD-B9CE-C3911F3987F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621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baseline="0" dirty="0"/>
              <a:t> </a:t>
            </a:r>
            <a:r>
              <a:rPr lang="en-US" b="1" dirty="0"/>
              <a:t>Additional</a:t>
            </a:r>
            <a:r>
              <a:rPr lang="en-US" b="1" baseline="0" dirty="0"/>
              <a:t> Medicare Tax due on MFJ returns over $250,000 (over $125,000 MFS)  out-of-scope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7759F8-A880-4BE7-86FD-C58EB706834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50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057" indent="-2904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162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627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928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557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022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8487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4952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21836D-ED0E-46B2-AC67-8FA4A298F457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01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B71F0F02-D238-4134-8ECF-CF1F746DA9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80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>
                <a:cs typeface="Calibri"/>
              </a:rPr>
              <a:t>If available carry forward can provide this</a:t>
            </a:r>
            <a:r>
              <a:rPr lang="en-US" altLang="en-US" b="1" baseline="0" dirty="0">
                <a:cs typeface="Calibri"/>
              </a:rPr>
              <a:t>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baseline="0" dirty="0">
                <a:cs typeface="Calibri"/>
              </a:rPr>
              <a:t>2018 tax return can also provide some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baseline="0" dirty="0">
                <a:cs typeface="Calibri"/>
              </a:rPr>
              <a:t>Important to question taxpayer</a:t>
            </a:r>
            <a:endParaRPr lang="en-US" altLang="en-US" b="1" dirty="0">
              <a:cs typeface="Calibri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891A66-D04A-4D6B-875A-A323BEB5671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04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cs typeface="Calibri"/>
              </a:rPr>
              <a:t>RRTA tax= Railroad</a:t>
            </a:r>
            <a:r>
              <a:rPr lang="en-US" b="1" baseline="0" dirty="0">
                <a:cs typeface="Calibri"/>
              </a:rPr>
              <a:t> Retirement Tax Act tax; Taxpayers employed by railroad withhold RRTA tax. Tier 1 RRTA tax provides social security and Medicare equivalent benefits – Blue form (Tier 2 provides private pension benefits – </a:t>
            </a:r>
            <a:r>
              <a:rPr lang="en-US" b="1" baseline="0">
                <a:cs typeface="Calibri"/>
              </a:rPr>
              <a:t>Green form) </a:t>
            </a:r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14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/>
              <a:t>Ensure all sources are entered into TaxSlayer</a:t>
            </a:r>
            <a:endParaRPr lang="en-US" altLang="en-US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>
                <a:cs typeface="Calibri"/>
              </a:rPr>
              <a:t>Verify during quality review</a:t>
            </a:r>
          </a:p>
          <a:p>
            <a:pPr marL="180167" indent="-180167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8F1D8-2889-4C8B-A5D6-6D8D9DAFE78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69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cs typeface="Calibri"/>
              </a:rPr>
              <a:t>Taxpayers who owe over $1,000 can be assessed a tax penalty. </a:t>
            </a:r>
            <a:r>
              <a:rPr lang="en-US" b="1" dirty="0"/>
              <a:t>The federal income tax system is a “pay as you go” system.</a:t>
            </a:r>
            <a:r>
              <a:rPr lang="en-US" b="1" dirty="0">
                <a:cs typeface="Calibri"/>
              </a:rPr>
              <a:t> Taxpayers owing over $1,000 should be advised they may receive a letter from the IRS with an additional amount owed.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10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399EB-21D7-4F90-96DF-BA9CC095815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26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cs typeface="Calibri"/>
              </a:rPr>
              <a:t>Excess Social Security withholding rarely occurs with a single W-2. Typically occurs when higher income wage earners change jobs during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283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B71F0F02-D238-4134-8ECF-CF1F746DA9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6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36416" y="3630255"/>
            <a:ext cx="5602235" cy="834629"/>
          </a:xfrm>
        </p:spPr>
        <p:txBody>
          <a:bodyPr/>
          <a:lstStyle/>
          <a:p>
            <a:r>
              <a:rPr lang="en-US" altLang="en-US" dirty="0"/>
              <a:t>Pub 4012 Tab</a:t>
            </a:r>
            <a:r>
              <a:rPr lang="en-US" altLang="en-US" dirty="0">
                <a:cs typeface="Calibri"/>
              </a:rPr>
              <a:t> H</a:t>
            </a:r>
            <a:endParaRPr lang="en-US" altLang="en-US" dirty="0"/>
          </a:p>
          <a:p>
            <a:r>
              <a:rPr lang="en-US" altLang="en-US" dirty="0"/>
              <a:t>Pub 4491 – </a:t>
            </a:r>
            <a:r>
              <a:rPr lang="en-US" altLang="en-US"/>
              <a:t>Lesson 28</a:t>
            </a:r>
            <a:endParaRPr lang="en-US" altLang="en-US" dirty="0"/>
          </a:p>
        </p:txBody>
      </p:sp>
      <p:sp>
        <p:nvSpPr>
          <p:cNvPr id="122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Payments</a:t>
            </a:r>
            <a:endParaRPr lang="en-US" altLang="en-US" dirty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788694" y="10525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295FF-C826-42DB-A5E1-179F088F9B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1CD46-71FF-4196-8275-EF9C43062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BA1AD-1D4A-48D2-8072-E816014CA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0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altLang="en-US" dirty="0"/>
              <a:t>Verify estimated payments entered correctly</a:t>
            </a:r>
            <a:endParaRPr lang="en-US" dirty="0"/>
          </a:p>
          <a:p>
            <a:pPr marL="255746" indent="-255746"/>
            <a:r>
              <a:rPr lang="en-US" altLang="en-US" dirty="0"/>
              <a:t>2018</a:t>
            </a:r>
            <a:r>
              <a:rPr lang="en-US" altLang="en-US" dirty="0">
                <a:cs typeface="Calibri"/>
              </a:rPr>
              <a:t> refund applied to 2019 return</a:t>
            </a:r>
          </a:p>
          <a:p>
            <a:pPr lvl="1" indent="-253365"/>
            <a:r>
              <a:rPr lang="en-US" altLang="en-US" dirty="0"/>
              <a:t>States if applicable</a:t>
            </a:r>
            <a:endParaRPr lang="en-US" altLang="en-US" dirty="0">
              <a:cs typeface="Calibri"/>
            </a:endParaRPr>
          </a:p>
          <a:p>
            <a:pPr marL="255746" indent="-255746"/>
            <a:r>
              <a:rPr lang="en-US" altLang="en-US" dirty="0"/>
              <a:t>Confirm all taxes withheld entered as payments</a:t>
            </a:r>
          </a:p>
          <a:p>
            <a:pPr marL="255746" indent="-255746"/>
            <a:r>
              <a:rPr lang="en-US" altLang="en-US" dirty="0">
                <a:solidFill>
                  <a:prstClr val="black"/>
                </a:solidFill>
              </a:rPr>
              <a:t>Verify actual estimated payments paid during 2019</a:t>
            </a:r>
            <a:endParaRPr lang="en-US" altLang="en-US" dirty="0">
              <a:solidFill>
                <a:prstClr val="black"/>
              </a:solidFill>
              <a:cs typeface="Calibri"/>
            </a:endParaRPr>
          </a:p>
          <a:p>
            <a:pPr lvl="1" indent="-253365"/>
            <a:r>
              <a:rPr lang="en-US" altLang="en-US" dirty="0">
                <a:solidFill>
                  <a:prstClr val="black"/>
                </a:solidFill>
              </a:rPr>
              <a:t>Actual payments may not match 2019 Form 1040-ES</a:t>
            </a:r>
            <a:endParaRPr lang="en-US" altLang="en-US" dirty="0">
              <a:solidFill>
                <a:prstClr val="black"/>
              </a:solidFill>
              <a:cs typeface="Calibri"/>
            </a:endParaRPr>
          </a:p>
          <a:p>
            <a:pPr marL="255746" indent="-255746"/>
            <a:endParaRPr lang="en-US" alt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Review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9D7794-E7B4-4717-9684-9187F97C3B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5761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altLang="en-US" dirty="0"/>
              <a:t>Review estimated tax and other payments</a:t>
            </a:r>
            <a:endParaRPr lang="en-US" dirty="0"/>
          </a:p>
          <a:p>
            <a:pPr marL="255746" indent="-255746"/>
            <a:r>
              <a:rPr lang="en-US" altLang="en-US" dirty="0"/>
              <a:t>Confirm taxpayer </a:t>
            </a:r>
            <a:r>
              <a:rPr lang="en-US" altLang="en-US" dirty="0">
                <a:cs typeface="Calibri"/>
              </a:rPr>
              <a:t>understands </a:t>
            </a:r>
            <a:r>
              <a:rPr lang="en-US" dirty="0"/>
              <a:t>Form </a:t>
            </a:r>
            <a:r>
              <a:rPr lang="en-US" altLang="en-US" dirty="0">
                <a:cs typeface="Calibri"/>
              </a:rPr>
              <a:t>1040-ES (estimated tax payment forms) </a:t>
            </a:r>
            <a:endParaRPr lang="en-US" dirty="0">
              <a:cs typeface="Calibri"/>
            </a:endParaRPr>
          </a:p>
          <a:p>
            <a:pPr lvl="1" indent="-253365"/>
            <a:r>
              <a:rPr lang="en-US" altLang="en-US" dirty="0">
                <a:cs typeface="Calibri"/>
              </a:rPr>
              <a:t>IRS mailing address</a:t>
            </a:r>
          </a:p>
          <a:p>
            <a:pPr lvl="1" indent="-253365"/>
            <a:r>
              <a:rPr lang="en-US" altLang="en-US" dirty="0">
                <a:cs typeface="Calibri"/>
              </a:rPr>
              <a:t>Payment schedule</a:t>
            </a:r>
            <a:endParaRPr lang="en-US" dirty="0"/>
          </a:p>
          <a:p>
            <a:pPr lvl="1" indent="-253365"/>
            <a:r>
              <a:rPr lang="en-US" altLang="en-US" dirty="0">
                <a:cs typeface="Calibri"/>
              </a:rPr>
              <a:t>Payment amounts</a:t>
            </a:r>
          </a:p>
          <a:p>
            <a:pPr marL="432435" lvl="1" indent="0">
              <a:buNone/>
            </a:pPr>
            <a:endParaRPr lang="en-US" dirty="0">
              <a:cs typeface="Calibri"/>
            </a:endParaRPr>
          </a:p>
          <a:p>
            <a:pPr lvl="1" indent="-253365"/>
            <a:endParaRPr lang="en-US" altLang="en-US" dirty="0">
              <a:cs typeface="Calibri"/>
            </a:endParaRPr>
          </a:p>
          <a:p>
            <a:pPr marL="255746" indent="-255746"/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with Taxpayer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5BE4B-272D-4ED4-B50C-C44A7E2AB16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2074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uestions-picture-for-powerpoint-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1885950"/>
            <a:ext cx="3714750" cy="37147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Payments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14700" y="2628900"/>
            <a:ext cx="1615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343400" y="3429000"/>
            <a:ext cx="1704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4BE94-E8D3-4DC3-9E22-308654F6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2591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 of Scope –</a:t>
            </a:r>
          </a:p>
          <a:p>
            <a:r>
              <a:rPr lang="en-US" dirty="0"/>
              <a:t>Awareness Only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of Income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13769-F4AF-47EA-84D7-A2FDD33099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4C2E4-3BC0-42D7-9C27-C35515A12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F88D2-6655-4950-9294-B51388D5A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4E82B76-3C2F-4044-A526-7F7565501F4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Declared taxable income in a prior year</a:t>
            </a:r>
          </a:p>
          <a:p>
            <a:r>
              <a:rPr lang="en-US" dirty="0"/>
              <a:t>Repaid some or all of that income in 2019</a:t>
            </a:r>
          </a:p>
          <a:p>
            <a:r>
              <a:rPr lang="en-US" dirty="0"/>
              <a:t>Treatment based on where originally reported:</a:t>
            </a:r>
          </a:p>
          <a:p>
            <a:pPr lvl="1"/>
            <a:r>
              <a:rPr lang="en-US" dirty="0"/>
              <a:t>Schedule C: take a 2019 Schedule C deduction</a:t>
            </a:r>
          </a:p>
          <a:p>
            <a:pPr lvl="1"/>
            <a:r>
              <a:rPr lang="en-US" dirty="0"/>
              <a:t>Capital gain: report as 2019 capital loss (same short or long as originally declared)</a:t>
            </a:r>
          </a:p>
          <a:p>
            <a:pPr lvl="1"/>
            <a:r>
              <a:rPr lang="en-US" dirty="0"/>
              <a:t>Wages, unemployment, or other non-business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Repayment of Income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9450" y="1714500"/>
            <a:ext cx="914400" cy="2856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Pub 525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2CE31-4111-4391-8CE8-27D5EA00685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583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89AF768-5049-455D-AC0C-A6739F7835F3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to 2108, repayments of $3,000 or less were deducted as miscellaneous itemized deduction subject to 2% AGI threshold</a:t>
            </a:r>
          </a:p>
          <a:p>
            <a:pPr lvl="1"/>
            <a:r>
              <a:rPr lang="en-US" dirty="0"/>
              <a:t>All 2% miscellaneous deductions suspended 2018 – 2025</a:t>
            </a:r>
          </a:p>
          <a:p>
            <a:pPr lvl="1"/>
            <a:r>
              <a:rPr lang="en-US" dirty="0"/>
              <a:t>Beginning 2018: no longer able to deduct repayment of $3,000 or less in the year repaid </a:t>
            </a:r>
          </a:p>
          <a:p>
            <a:pPr lvl="2"/>
            <a:r>
              <a:rPr lang="en-US" dirty="0"/>
              <a:t>No Federal relief of previous tax paid</a:t>
            </a:r>
          </a:p>
          <a:p>
            <a:pPr lvl="1"/>
            <a:r>
              <a:rPr lang="en-US" dirty="0"/>
              <a:t>Check state for possible deduction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Repayment of $3,000 or Less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9450" y="1714500"/>
            <a:ext cx="914400" cy="2856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Pub 525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C04169-AEC0-407E-B813-1CDA03C02B2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20353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89AF768-5049-455D-AC0C-A6739F7835F3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options when repayment over $3,000</a:t>
            </a:r>
          </a:p>
          <a:p>
            <a:pPr lvl="1"/>
            <a:r>
              <a:rPr lang="en-US" b="1" dirty="0"/>
              <a:t>Both options are out of scope </a:t>
            </a:r>
            <a:r>
              <a:rPr lang="en-US" dirty="0"/>
              <a:t>– This is a scope change</a:t>
            </a:r>
            <a:endParaRPr lang="en-US" b="1" dirty="0"/>
          </a:p>
          <a:p>
            <a:pPr lvl="1"/>
            <a:r>
              <a:rPr lang="en-US" dirty="0"/>
              <a:t>Miscellaneous deduction (not subject to old 2% rule)</a:t>
            </a:r>
          </a:p>
          <a:p>
            <a:pPr lvl="2">
              <a:buClrTx/>
            </a:pPr>
            <a:r>
              <a:rPr lang="en-US" dirty="0"/>
              <a:t>Many taxpayers will not itemize so may be no benefit</a:t>
            </a:r>
          </a:p>
          <a:p>
            <a:pPr lvl="1"/>
            <a:r>
              <a:rPr lang="en-US" dirty="0"/>
              <a:t>Tax credit equal to amount of tax paid on included income in prior</a:t>
            </a:r>
          </a:p>
          <a:p>
            <a:pPr>
              <a:buFont typeface="Wingdings" charset="2"/>
              <a:buChar char="Ø"/>
            </a:pPr>
            <a:r>
              <a:rPr lang="en-US" dirty="0"/>
              <a:t>Refer to professional preparer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Repayment of More Than $3,000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F09E8-7860-4D67-9838-6C1A28ADDF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610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89AF768-5049-455D-AC0C-A6739F7835F3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Wages repaid (originally subject to Social Security and Medicare taxes)</a:t>
            </a:r>
          </a:p>
          <a:p>
            <a:pPr lvl="1"/>
            <a:r>
              <a:rPr lang="en-US" dirty="0"/>
              <a:t>Taxpayer files refund claim on Form 843</a:t>
            </a:r>
          </a:p>
          <a:p>
            <a:pPr lvl="1"/>
            <a:r>
              <a:rPr lang="en-US" b="1" dirty="0"/>
              <a:t>Out of Scope </a:t>
            </a:r>
            <a:r>
              <a:rPr lang="en-US" dirty="0"/>
              <a:t>refer to professional preparer</a:t>
            </a:r>
          </a:p>
          <a:p>
            <a:r>
              <a:rPr lang="en-US" dirty="0"/>
              <a:t>Additional Medicare Taxes repaid (wages over $200,000) </a:t>
            </a:r>
          </a:p>
          <a:p>
            <a:pPr lvl="1"/>
            <a:r>
              <a:rPr lang="en-US" b="1" dirty="0"/>
              <a:t>Out of Scope </a:t>
            </a:r>
            <a:r>
              <a:rPr lang="en-US" dirty="0"/>
              <a:t>refer to professional preparer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3" y="878876"/>
            <a:ext cx="7658098" cy="857250"/>
          </a:xfrm>
        </p:spPr>
        <p:txBody>
          <a:bodyPr>
            <a:normAutofit/>
          </a:bodyPr>
          <a:lstStyle/>
          <a:p>
            <a:r>
              <a:rPr lang="en-US" dirty="0"/>
              <a:t>Refund of Other Taxes Due to Repayment of Income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163A31-109C-45F6-B347-80FA46CF722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56835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ree-3d-animated-clipart-for-powerpoint-19.jpg"/>
          <p:cNvPicPr>
            <a:picLocks noChangeAspect="1"/>
          </p:cNvPicPr>
          <p:nvPr/>
        </p:nvPicPr>
        <p:blipFill rotWithShape="1">
          <a:blip r:embed="rId3"/>
          <a:srcRect t="7909" b="5389"/>
          <a:stretch/>
        </p:blipFill>
        <p:spPr>
          <a:xfrm>
            <a:off x="4273266" y="1818287"/>
            <a:ext cx="3158728" cy="360045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89AF768-5049-455D-AC0C-A6739F7835F3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Repayments of Income</a:t>
            </a:r>
          </a:p>
        </p:txBody>
      </p:sp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2470547" y="2761536"/>
            <a:ext cx="1615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085850" y="3600450"/>
            <a:ext cx="1704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28807-A50E-4CAC-8672-1345CA789C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3088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Payments</a:t>
            </a:r>
          </a:p>
          <a:p>
            <a:pPr lvl="1"/>
            <a:r>
              <a:rPr lang="en-US" dirty="0"/>
              <a:t>Federal withholding</a:t>
            </a:r>
          </a:p>
          <a:p>
            <a:pPr lvl="1"/>
            <a:r>
              <a:rPr lang="en-US" dirty="0"/>
              <a:t>Estimated payments</a:t>
            </a:r>
          </a:p>
          <a:p>
            <a:pPr lvl="1"/>
            <a:r>
              <a:rPr lang="en-US" dirty="0"/>
              <a:t>Overpayment from previous year</a:t>
            </a:r>
          </a:p>
          <a:p>
            <a:pPr lvl="1"/>
            <a:r>
              <a:rPr lang="en-US" dirty="0"/>
              <a:t>Excess social security payments</a:t>
            </a:r>
          </a:p>
          <a:p>
            <a:pPr lvl="1"/>
            <a:r>
              <a:rPr lang="en-US" dirty="0"/>
              <a:t>Refundable Credits</a:t>
            </a:r>
          </a:p>
          <a:p>
            <a:r>
              <a:rPr lang="en-US" dirty="0"/>
              <a:t>Comprehensive</a:t>
            </a:r>
          </a:p>
          <a:p>
            <a:pPr lvl="1"/>
            <a:r>
              <a:rPr lang="en-US" dirty="0"/>
              <a:t>Repayment of taxable income </a:t>
            </a:r>
            <a:r>
              <a:rPr lang="en-US" b="1" dirty="0"/>
              <a:t>out of scope</a:t>
            </a:r>
            <a:r>
              <a:rPr lang="en-US" dirty="0"/>
              <a:t> awareness only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3A0384-17E0-436F-BFA7-38BEB9A35A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8120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E417D15D-D719-4207-B56E-2E8B02A1B94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4339" name="Text Placeholder 8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endParaRPr lang="en-US" altLang="en-US" dirty="0"/>
          </a:p>
          <a:p>
            <a:pPr marL="255746" indent="-255746"/>
            <a:r>
              <a:rPr lang="en-US" altLang="en-US" dirty="0"/>
              <a:t>Discuss with taxpayer</a:t>
            </a:r>
            <a:endParaRPr lang="en-US" dirty="0"/>
          </a:p>
          <a:p>
            <a:pPr lvl="1" indent="-253365"/>
            <a:r>
              <a:rPr lang="en-US" altLang="en-US" dirty="0"/>
              <a:t>Estimated tax payments</a:t>
            </a:r>
            <a:endParaRPr lang="en-US" dirty="0"/>
          </a:p>
          <a:p>
            <a:pPr lvl="1" indent="-253365"/>
            <a:r>
              <a:rPr lang="en-US" altLang="en-US" dirty="0"/>
              <a:t>2018 refund applied to 2019 return</a:t>
            </a:r>
            <a:endParaRPr lang="en-US" altLang="en-US" dirty="0">
              <a:cs typeface="Calibri"/>
            </a:endParaRPr>
          </a:p>
          <a:p>
            <a:pPr lvl="1" indent="-253365"/>
            <a:r>
              <a:rPr lang="en-US" altLang="en-US" dirty="0">
                <a:cs typeface="Calibri"/>
              </a:rPr>
              <a:t>Any payment made with request for extension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AARP Intake Booklet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1" y="2000250"/>
            <a:ext cx="7069616" cy="30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343150"/>
            <a:ext cx="6908950" cy="23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72799-21BD-47B3-8AD8-D663DBDA15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8846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6EE4-8A47-4632-B88C-E7FFA7174D4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/>
              <a:t>Federal income tax withheld</a:t>
            </a:r>
          </a:p>
          <a:p>
            <a:r>
              <a:rPr lang="en-US"/>
              <a:t>Estimated payments</a:t>
            </a:r>
          </a:p>
          <a:p>
            <a:r>
              <a:rPr lang="en-US"/>
              <a:t>Amounts applied from prior year</a:t>
            </a:r>
          </a:p>
          <a:p>
            <a:r>
              <a:rPr lang="en-US"/>
              <a:t>Earned income credit</a:t>
            </a:r>
          </a:p>
          <a:p>
            <a:r>
              <a:rPr lang="en-US"/>
              <a:t>Child tax credit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6"/>
          </p:nvPr>
        </p:nvSpPr>
        <p:spPr>
          <a:xfrm>
            <a:off x="4459606" y="2172891"/>
            <a:ext cx="4227194" cy="3017044"/>
          </a:xfrm>
        </p:spPr>
        <p:txBody>
          <a:bodyPr>
            <a:normAutofit/>
          </a:bodyPr>
          <a:lstStyle/>
          <a:p>
            <a:r>
              <a:rPr lang="en-US" altLang="en-US" dirty="0"/>
              <a:t>American opportunity credit (see Education Benefits lesson) </a:t>
            </a:r>
            <a:endParaRPr lang="en-US" dirty="0"/>
          </a:p>
          <a:p>
            <a:r>
              <a:rPr lang="en-US" altLang="en-US" dirty="0"/>
              <a:t>Premium tax credit (see ACA lesson) </a:t>
            </a:r>
          </a:p>
          <a:p>
            <a:r>
              <a:rPr lang="en-US" altLang="en-US" dirty="0"/>
              <a:t>Payments made with request for extension</a:t>
            </a:r>
          </a:p>
          <a:p>
            <a:r>
              <a:rPr lang="en-US" altLang="en-US" dirty="0"/>
              <a:t>Excess social security or tier 1 </a:t>
            </a:r>
            <a:r>
              <a:rPr lang="en-US" altLang="en-US" dirty="0" err="1"/>
              <a:t>RRTA</a:t>
            </a:r>
            <a:r>
              <a:rPr lang="en-US" altLang="en-US" dirty="0"/>
              <a:t> tax withheld</a:t>
            </a:r>
          </a:p>
          <a:p>
            <a:r>
              <a:rPr lang="en-US" altLang="en-US" dirty="0"/>
              <a:t>Other credit (for repayment of income)</a:t>
            </a:r>
          </a:p>
          <a:p>
            <a:endParaRPr lang="en-US" alt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Payments</a:t>
            </a:r>
            <a:endParaRPr lang="en-US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913868" y="211455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500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EF3AC-9819-4C6A-AB6F-A766888F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1543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1F36EE4-8A47-4632-B88C-E7FFA7174D4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dirty="0"/>
              <a:t>Employment</a:t>
            </a:r>
            <a:r>
              <a:rPr lang="en-US" dirty="0">
                <a:cs typeface="Calibri"/>
              </a:rPr>
              <a:t>:  W-2</a:t>
            </a:r>
            <a:endParaRPr lang="en-US" dirty="0"/>
          </a:p>
          <a:p>
            <a:pPr marL="255746" indent="-255746"/>
            <a:r>
              <a:rPr lang="en-US" dirty="0"/>
              <a:t>Social Security</a:t>
            </a:r>
            <a:r>
              <a:rPr lang="en-US" dirty="0">
                <a:cs typeface="Calibri"/>
              </a:rPr>
              <a:t>:  SSA 1099, RRB 1099</a:t>
            </a:r>
          </a:p>
          <a:p>
            <a:pPr marL="255746" indent="-255746"/>
            <a:r>
              <a:rPr lang="en-US" dirty="0"/>
              <a:t>Pensions, IRA distributions</a:t>
            </a:r>
            <a:r>
              <a:rPr lang="en-US" dirty="0">
                <a:cs typeface="Calibri"/>
              </a:rPr>
              <a:t>:  </a:t>
            </a:r>
            <a:r>
              <a:rPr lang="en-US" dirty="0"/>
              <a:t>Form </a:t>
            </a:r>
            <a:r>
              <a:rPr lang="en-US" dirty="0">
                <a:cs typeface="Calibri"/>
              </a:rPr>
              <a:t>1099-R, RRB 1099-R</a:t>
            </a:r>
          </a:p>
          <a:p>
            <a:pPr marL="255746" indent="-255746"/>
            <a:r>
              <a:rPr lang="en-US" dirty="0"/>
              <a:t>Capital gains, interest, dividends</a:t>
            </a:r>
            <a:r>
              <a:rPr lang="en-US" dirty="0">
                <a:cs typeface="Calibri"/>
              </a:rPr>
              <a:t>:  Broker Statement, </a:t>
            </a:r>
            <a:r>
              <a:rPr lang="en-US" dirty="0"/>
              <a:t>Form </a:t>
            </a:r>
            <a:r>
              <a:rPr lang="en-US" dirty="0">
                <a:cs typeface="Calibri"/>
              </a:rPr>
              <a:t>1099-INT/DIV</a:t>
            </a:r>
          </a:p>
          <a:p>
            <a:pPr marL="255746" indent="-255746"/>
            <a:r>
              <a:rPr lang="en-US" dirty="0"/>
              <a:t>Unemployment compensation</a:t>
            </a:r>
            <a:r>
              <a:rPr lang="en-US" dirty="0">
                <a:cs typeface="Calibri"/>
              </a:rPr>
              <a:t>:  </a:t>
            </a:r>
            <a:r>
              <a:rPr lang="en-US" dirty="0"/>
              <a:t>Form </a:t>
            </a:r>
            <a:r>
              <a:rPr lang="en-US" dirty="0">
                <a:cs typeface="Calibri"/>
              </a:rPr>
              <a:t>1099-G</a:t>
            </a:r>
          </a:p>
          <a:p>
            <a:pPr marL="255746" indent="-255746"/>
            <a:r>
              <a:rPr lang="en-US" dirty="0"/>
              <a:t>Gambling winnings</a:t>
            </a:r>
            <a:r>
              <a:rPr lang="en-US" dirty="0">
                <a:cs typeface="Calibri"/>
              </a:rPr>
              <a:t>:  </a:t>
            </a:r>
            <a:r>
              <a:rPr lang="en-US" dirty="0"/>
              <a:t>Form </a:t>
            </a:r>
            <a:r>
              <a:rPr lang="en-US" dirty="0">
                <a:cs typeface="Calibri"/>
              </a:rPr>
              <a:t>W-2G</a:t>
            </a:r>
          </a:p>
        </p:txBody>
      </p:sp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Withholding Sources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09718-7487-4AF4-B124-F316FA7D41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1110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sz="quarter" idx="12"/>
          </p:nvPr>
        </p:nvSpPr>
        <p:spPr>
          <a:xfrm>
            <a:off x="959125" y="2199891"/>
            <a:ext cx="7315200" cy="3017520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dirty="0"/>
              <a:t>Estimated payments typically made if</a:t>
            </a:r>
          </a:p>
          <a:p>
            <a:pPr lvl="1" indent="-253365"/>
            <a:r>
              <a:rPr lang="en-US" dirty="0"/>
              <a:t>Self-employed</a:t>
            </a:r>
            <a:endParaRPr lang="en-US" dirty="0">
              <a:cs typeface="Calibri"/>
            </a:endParaRPr>
          </a:p>
          <a:p>
            <a:pPr lvl="1" indent="-253365"/>
            <a:r>
              <a:rPr lang="en-US" dirty="0"/>
              <a:t>Investment income</a:t>
            </a:r>
            <a:endParaRPr lang="en-US" dirty="0">
              <a:cs typeface="Calibri"/>
            </a:endParaRPr>
          </a:p>
          <a:p>
            <a:pPr lvl="1" indent="-253365"/>
            <a:r>
              <a:rPr lang="en-US" dirty="0"/>
              <a:t>Projected balance due more than $1,000</a:t>
            </a:r>
            <a:endParaRPr lang="en-US" dirty="0">
              <a:cs typeface="Calibri"/>
            </a:endParaRPr>
          </a:p>
          <a:p>
            <a:pPr marL="255746" indent="-255746"/>
            <a:r>
              <a:rPr lang="en-US" dirty="0"/>
              <a:t>Payments made periodically by taxpayer</a:t>
            </a:r>
            <a:endParaRPr lang="en-US" dirty="0">
              <a:cs typeface="Calibri"/>
            </a:endParaRPr>
          </a:p>
          <a:p>
            <a:pPr marL="255746" indent="-255746"/>
            <a:r>
              <a:rPr lang="en-US" dirty="0"/>
              <a:t>No form – ask taxpayer if payments made </a:t>
            </a:r>
            <a:endParaRPr lang="en-US" dirty="0">
              <a:cs typeface="Calibri"/>
            </a:endParaRPr>
          </a:p>
          <a:p>
            <a:pPr lvl="1" indent="-253365"/>
            <a:r>
              <a:rPr lang="en-US" dirty="0"/>
              <a:t>“When” and “How Much” for each</a:t>
            </a:r>
            <a:endParaRPr lang="en-US" dirty="0">
              <a:cs typeface="Calibri"/>
            </a:endParaRPr>
          </a:p>
          <a:p>
            <a:pPr lvl="1" indent="-253365"/>
            <a:r>
              <a:rPr lang="en-US" dirty="0"/>
              <a:t>Check last year’s Form 1040-ES</a:t>
            </a:r>
            <a:endParaRPr lang="en-US" dirty="0">
              <a:cs typeface="Calibri"/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Estimated Payments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9E097-808D-4BDF-8681-7BACA262446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342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altLang="en-US" dirty="0"/>
              <a:t>Ask taxpayer if 2018 refund was applied to 2019 return</a:t>
            </a:r>
            <a:endParaRPr lang="en-US" dirty="0"/>
          </a:p>
          <a:p>
            <a:pPr lvl="1" indent="-253365"/>
            <a:r>
              <a:rPr lang="en-US" altLang="en-US" dirty="0"/>
              <a:t>Review 2018 return</a:t>
            </a:r>
            <a:endParaRPr lang="en-US" altLang="en-US" dirty="0">
              <a:cs typeface="Calibri"/>
            </a:endParaRPr>
          </a:p>
          <a:p>
            <a:pPr lvl="1" indent="-253365"/>
            <a:r>
              <a:rPr lang="en-US" altLang="en-US" dirty="0"/>
              <a:t>TaxSlayer will carryforward  </a:t>
            </a:r>
            <a:endParaRPr lang="en-US" altLang="en-US" dirty="0">
              <a:cs typeface="Calibri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Overpayment from Previous Year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D0448-7A0D-4254-906E-85D10BC8DE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2335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F1B23B-0FB8-4AE8-BC0D-502890B2B8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dirty="0">
                <a:solidFill>
                  <a:srgbClr val="000000"/>
                </a:solidFill>
              </a:rPr>
              <a:t>Excess Social Security Payments occur when earnings exceed maximum amount subject to Social Security taxes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lvl="1" indent="-253365"/>
            <a:r>
              <a:rPr lang="en-US" dirty="0">
                <a:cs typeface="Calibri"/>
              </a:rPr>
              <a:t>TaxSlayer automatically adjusts when excess calculated from multiple W-2s</a:t>
            </a:r>
          </a:p>
          <a:p>
            <a:pPr lvl="1" indent="-253365"/>
            <a:r>
              <a:rPr lang="en-US" dirty="0">
                <a:cs typeface="Calibri"/>
              </a:rPr>
              <a:t>Taxpayer must contact employer when excess calculated on single W-2</a:t>
            </a:r>
            <a:endParaRPr lang="en-US" dirty="0"/>
          </a:p>
          <a:p>
            <a:pPr lvl="1" indent="-253365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Social Security Payments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F324D-B62E-4E35-88E0-813FCE24E0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1640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B2E4897-A723-4FF9-A8F3-47FB9DA552F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altLang="en-US" dirty="0"/>
              <a:t>TaxSlayer</a:t>
            </a:r>
            <a:r>
              <a:rPr lang="en-US" altLang="en-US" dirty="0">
                <a:cs typeface="Calibri"/>
              </a:rPr>
              <a:t> calculated refundable credits</a:t>
            </a:r>
            <a:endParaRPr lang="en-US" dirty="0"/>
          </a:p>
          <a:p>
            <a:pPr lvl="1" indent="-253365"/>
            <a:r>
              <a:rPr lang="en-US" altLang="en-US" dirty="0"/>
              <a:t>Child Tax Credit</a:t>
            </a:r>
            <a:endParaRPr lang="en-US" altLang="en-US" dirty="0">
              <a:cs typeface="Calibri"/>
            </a:endParaRPr>
          </a:p>
          <a:p>
            <a:pPr lvl="1" indent="-253365"/>
            <a:r>
              <a:rPr lang="en-US" altLang="en-US" dirty="0"/>
              <a:t>Earned Income Credit</a:t>
            </a:r>
            <a:endParaRPr lang="en-US" altLang="en-US" dirty="0">
              <a:cs typeface="Calibri"/>
            </a:endParaRPr>
          </a:p>
          <a:p>
            <a:pPr lvl="1" indent="-253365"/>
            <a:r>
              <a:rPr lang="en-US" altLang="en-US" dirty="0"/>
              <a:t>American Opportunity Credit</a:t>
            </a:r>
            <a:r>
              <a:rPr lang="en-US" altLang="en-US" dirty="0">
                <a:cs typeface="Calibri"/>
              </a:rPr>
              <a:t> refundable portion</a:t>
            </a:r>
          </a:p>
          <a:p>
            <a:pPr lvl="1" indent="-253365"/>
            <a:r>
              <a:rPr lang="en-US" altLang="en-US" dirty="0"/>
              <a:t>Excess Social Security</a:t>
            </a:r>
            <a:endParaRPr lang="en-US" altLang="en-US" dirty="0">
              <a:cs typeface="Calibri"/>
            </a:endParaRPr>
          </a:p>
          <a:p>
            <a:pPr lvl="1" indent="-253365"/>
            <a:r>
              <a:rPr lang="en-US" altLang="en-US" dirty="0"/>
              <a:t>Premium Tax Credit</a:t>
            </a:r>
          </a:p>
          <a:p>
            <a:pPr lvl="1" indent="-253365"/>
            <a:r>
              <a:rPr lang="en-US" altLang="en-US" dirty="0">
                <a:cs typeface="Calibri"/>
              </a:rPr>
              <a:t>Other credit (for repayment of income – at end of this lesson)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Refundable Credits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8FFEB-5B8F-4B15-966D-60C3055735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594319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12</TotalTime>
  <Words>1024</Words>
  <Application>Microsoft Office PowerPoint</Application>
  <PresentationFormat>On-screen Show (4:3)</PresentationFormat>
  <Paragraphs>199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Default Theme</vt:lpstr>
      <vt:lpstr>Payments</vt:lpstr>
      <vt:lpstr>Lesson Topics</vt:lpstr>
      <vt:lpstr>AARP Intake Booklet</vt:lpstr>
      <vt:lpstr>Types of Payments</vt:lpstr>
      <vt:lpstr>Tax Withholding Sources</vt:lpstr>
      <vt:lpstr>Estimated Payments</vt:lpstr>
      <vt:lpstr>Overpayment from Previous Year</vt:lpstr>
      <vt:lpstr>Excess Social Security Payments</vt:lpstr>
      <vt:lpstr>Refundable Credits</vt:lpstr>
      <vt:lpstr>Quality Review </vt:lpstr>
      <vt:lpstr>Summary with Taxpayer</vt:lpstr>
      <vt:lpstr>Payments</vt:lpstr>
      <vt:lpstr>Repayment of Income</vt:lpstr>
      <vt:lpstr>Repayment of Income</vt:lpstr>
      <vt:lpstr>Repayment of $3,000 or Less</vt:lpstr>
      <vt:lpstr>Repayment of More Than $3,000</vt:lpstr>
      <vt:lpstr>Refund of Other Taxes Due to Repayment of Income</vt:lpstr>
      <vt:lpstr>Repayments of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2019-11-27T22:21:57Z</dcterms:modified>
</cp:coreProperties>
</file>